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6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8229600" cx="14630400"/>
  <p:notesSz cx="8229600" cy="146304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" name="Google Shape;219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0" name="Google Shape;220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8" name="Google Shape;248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4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Google Shape;26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6" name="Google Shape;26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7" name="Google Shape;267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8" name="Google Shape;278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9" name="Google Shape;279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9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01" name="Google Shape;301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2" name="Google Shape;302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15" name="Shape 3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" name="Google Shape;316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317" name="Google Shape;317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8" name="Google Shape;318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2" name="Google Shape;82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" name="Google Shape;83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5" name="Google Shape;95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" name="Google Shape;96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4" name="Google Shape;114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5" name="Google Shape;115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8" name="Google Shape;38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" name="Google Shape;4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0" name="Google Shape;5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5 master">
  <p:cSld name="Slide 15 master">
    <p:bg>
      <p:bgPr>
        <a:solidFill>
          <a:srgbClr val="000000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" name="Google Shape;5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6 master">
  <p:cSld name="Slide 16 master">
    <p:bg>
      <p:bgPr>
        <a:solidFill>
          <a:srgbClr val="00000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6" name="Google Shape;56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" name="Google Shape;2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" name="Google Shape;2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" name="Google Shape;2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FFFFF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0.png"/><Relationship Id="rId4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40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Relationship Id="rId4" Type="http://schemas.openxmlformats.org/officeDocument/2006/relationships/image" Target="../media/image33.png"/><Relationship Id="rId5" Type="http://schemas.openxmlformats.org/officeDocument/2006/relationships/image" Target="../media/image32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4.png"/><Relationship Id="rId4" Type="http://schemas.openxmlformats.org/officeDocument/2006/relationships/image" Target="../media/image35.png"/><Relationship Id="rId5" Type="http://schemas.openxmlformats.org/officeDocument/2006/relationships/image" Target="../media/image31.png"/><Relationship Id="rId6" Type="http://schemas.openxmlformats.org/officeDocument/2006/relationships/image" Target="../media/image41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46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42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4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5.png"/><Relationship Id="rId4" Type="http://schemas.openxmlformats.org/officeDocument/2006/relationships/image" Target="../media/image29.png"/><Relationship Id="rId5" Type="http://schemas.openxmlformats.org/officeDocument/2006/relationships/image" Target="../media/image25.png"/><Relationship Id="rId6" Type="http://schemas.openxmlformats.org/officeDocument/2006/relationships/image" Target="../media/image34.png"/><Relationship Id="rId7" Type="http://schemas.openxmlformats.org/officeDocument/2006/relationships/image" Target="../media/image3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38.png"/><Relationship Id="rId4" Type="http://schemas.openxmlformats.org/officeDocument/2006/relationships/image" Target="../media/image37.png"/><Relationship Id="rId5" Type="http://schemas.openxmlformats.org/officeDocument/2006/relationships/image" Target="../media/image23.png"/><Relationship Id="rId6" Type="http://schemas.openxmlformats.org/officeDocument/2006/relationships/image" Target="../media/image36.png"/><Relationship Id="rId7" Type="http://schemas.openxmlformats.org/officeDocument/2006/relationships/image" Target="../media/image26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3.png"/><Relationship Id="rId4" Type="http://schemas.openxmlformats.org/officeDocument/2006/relationships/image" Target="../media/image21.png"/><Relationship Id="rId5" Type="http://schemas.openxmlformats.org/officeDocument/2006/relationships/image" Target="../media/image22.png"/><Relationship Id="rId6" Type="http://schemas.openxmlformats.org/officeDocument/2006/relationships/image" Target="../media/image39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" name="Google Shape;6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9"/>
          <p:cNvSpPr/>
          <p:nvPr/>
        </p:nvSpPr>
        <p:spPr>
          <a:xfrm>
            <a:off x="837724" y="1960721"/>
            <a:ext cx="7468553" cy="21120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Data Privacy, User Access Management &amp; Securing Remote Access</a:t>
            </a:r>
            <a:endParaRPr b="0" i="0" sz="4400" u="none" cap="none" strike="noStrike"/>
          </a:p>
        </p:txBody>
      </p:sp>
      <p:sp>
        <p:nvSpPr>
          <p:cNvPr id="66" name="Google Shape;66;p19"/>
          <p:cNvSpPr/>
          <p:nvPr/>
        </p:nvSpPr>
        <p:spPr>
          <a:xfrm>
            <a:off x="837724" y="4431744"/>
            <a:ext cx="7468553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This presentation explores the critical aspects of data privacy, user access management, and securing remote access in today's rapidly evolving technological landscape.</a:t>
            </a:r>
            <a:endParaRPr b="0" i="0" sz="1850" u="none" cap="none" strike="noStrike"/>
          </a:p>
        </p:txBody>
      </p:sp>
      <p:sp>
        <p:nvSpPr>
          <p:cNvPr id="67" name="Google Shape;67;p19"/>
          <p:cNvSpPr/>
          <p:nvPr/>
        </p:nvSpPr>
        <p:spPr>
          <a:xfrm>
            <a:off x="837724" y="5867876"/>
            <a:ext cx="382905" cy="382905"/>
          </a:xfrm>
          <a:prstGeom prst="roundRect">
            <a:avLst>
              <a:gd fmla="val 23878209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8" name="Google Shape;6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45344" y="5875496"/>
            <a:ext cx="367665" cy="367665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9"/>
          <p:cNvSpPr/>
          <p:nvPr/>
        </p:nvSpPr>
        <p:spPr>
          <a:xfrm>
            <a:off x="1340287" y="5850017"/>
            <a:ext cx="2823924" cy="4188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3829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50"/>
              <a:buFont typeface="Arial"/>
              <a:buNone/>
            </a:pPr>
            <a:r>
              <a:rPr b="1" i="0" lang="en-US" sz="2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by sridhar nallamothu</a:t>
            </a:r>
            <a:endParaRPr b="0" i="0" sz="235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2" name="Shape 2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23" name="Google Shape;223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4" name="Google Shape;224;p28"/>
          <p:cNvSpPr/>
          <p:nvPr/>
        </p:nvSpPr>
        <p:spPr>
          <a:xfrm>
            <a:off x="6211372" y="570667"/>
            <a:ext cx="7694057" cy="12184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3800"/>
              <a:buFont typeface="Arial"/>
              <a:buNone/>
            </a:pPr>
            <a:r>
              <a:rPr b="0" i="0" lang="en-US" sz="38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Regulatory Compliance &amp; Data Protection Laws</a:t>
            </a:r>
            <a:endParaRPr b="0" i="0" sz="3800" u="none" cap="none" strike="noStrike"/>
          </a:p>
        </p:txBody>
      </p:sp>
      <p:sp>
        <p:nvSpPr>
          <p:cNvPr id="225" name="Google Shape;225;p28"/>
          <p:cNvSpPr/>
          <p:nvPr/>
        </p:nvSpPr>
        <p:spPr>
          <a:xfrm>
            <a:off x="6211372" y="2203252"/>
            <a:ext cx="3691652" cy="6835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5350"/>
              <a:buFont typeface="Arial"/>
              <a:buNone/>
            </a:pPr>
            <a:r>
              <a:rPr b="0" i="0" lang="en-US" sz="5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5350" u="none" cap="none" strike="noStrike"/>
          </a:p>
        </p:txBody>
      </p:sp>
      <p:sp>
        <p:nvSpPr>
          <p:cNvPr id="226" name="Google Shape;226;p28"/>
          <p:cNvSpPr/>
          <p:nvPr/>
        </p:nvSpPr>
        <p:spPr>
          <a:xfrm>
            <a:off x="6838593" y="3145512"/>
            <a:ext cx="2437090" cy="30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368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GDPR</a:t>
            </a:r>
            <a:endParaRPr b="0" i="0" sz="1900" u="none" cap="none" strike="noStrike"/>
          </a:p>
        </p:txBody>
      </p:sp>
      <p:sp>
        <p:nvSpPr>
          <p:cNvPr id="227" name="Google Shape;227;p28"/>
          <p:cNvSpPr/>
          <p:nvPr/>
        </p:nvSpPr>
        <p:spPr>
          <a:xfrm>
            <a:off x="6211372" y="3574256"/>
            <a:ext cx="3691652" cy="66294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EU-based framework requiring organizations to implement strict data privacy measures.</a:t>
            </a:r>
            <a:endParaRPr b="0" i="0" sz="1600" u="none" cap="none" strike="noStrike"/>
          </a:p>
        </p:txBody>
      </p:sp>
      <p:sp>
        <p:nvSpPr>
          <p:cNvPr id="228" name="Google Shape;228;p28"/>
          <p:cNvSpPr/>
          <p:nvPr/>
        </p:nvSpPr>
        <p:spPr>
          <a:xfrm>
            <a:off x="10213658" y="2203252"/>
            <a:ext cx="3691771" cy="6835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5350"/>
              <a:buFont typeface="Arial"/>
              <a:buNone/>
            </a:pPr>
            <a:r>
              <a:rPr b="0" i="0" lang="en-US" sz="5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5350" u="none" cap="none" strike="noStrike"/>
          </a:p>
        </p:txBody>
      </p:sp>
      <p:sp>
        <p:nvSpPr>
          <p:cNvPr id="229" name="Google Shape;229;p28"/>
          <p:cNvSpPr/>
          <p:nvPr/>
        </p:nvSpPr>
        <p:spPr>
          <a:xfrm>
            <a:off x="10840998" y="3145512"/>
            <a:ext cx="2437090" cy="30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368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CCPA</a:t>
            </a:r>
            <a:endParaRPr b="0" i="0" sz="1900" u="none" cap="none" strike="noStrike"/>
          </a:p>
        </p:txBody>
      </p:sp>
      <p:sp>
        <p:nvSpPr>
          <p:cNvPr id="230" name="Google Shape;230;p28"/>
          <p:cNvSpPr/>
          <p:nvPr/>
        </p:nvSpPr>
        <p:spPr>
          <a:xfrm>
            <a:off x="10213658" y="3574256"/>
            <a:ext cx="3691771" cy="994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Grants California residents rights over their personal data, including the right to know and delete.</a:t>
            </a:r>
            <a:endParaRPr b="0" i="0" sz="1600" u="none" cap="none" strike="noStrike"/>
          </a:p>
        </p:txBody>
      </p:sp>
      <p:sp>
        <p:nvSpPr>
          <p:cNvPr id="231" name="Google Shape;231;p28"/>
          <p:cNvSpPr/>
          <p:nvPr/>
        </p:nvSpPr>
        <p:spPr>
          <a:xfrm>
            <a:off x="6211372" y="5293519"/>
            <a:ext cx="3691652" cy="6835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5350"/>
              <a:buFont typeface="Arial"/>
              <a:buNone/>
            </a:pPr>
            <a:r>
              <a:rPr b="0" i="0" lang="en-US" sz="5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5350" u="none" cap="none" strike="noStrike"/>
          </a:p>
        </p:txBody>
      </p:sp>
      <p:sp>
        <p:nvSpPr>
          <p:cNvPr id="232" name="Google Shape;232;p28"/>
          <p:cNvSpPr/>
          <p:nvPr/>
        </p:nvSpPr>
        <p:spPr>
          <a:xfrm>
            <a:off x="6838593" y="6235779"/>
            <a:ext cx="2437090" cy="30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368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PDPB</a:t>
            </a:r>
            <a:endParaRPr b="0" i="0" sz="1900" u="none" cap="none" strike="noStrike"/>
          </a:p>
        </p:txBody>
      </p:sp>
      <p:sp>
        <p:nvSpPr>
          <p:cNvPr id="233" name="Google Shape;233;p28"/>
          <p:cNvSpPr/>
          <p:nvPr/>
        </p:nvSpPr>
        <p:spPr>
          <a:xfrm>
            <a:off x="6211372" y="6664523"/>
            <a:ext cx="3691652" cy="994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India's Personal Data Protection Bill establishes rules for data localization and processing.</a:t>
            </a:r>
            <a:endParaRPr b="0" i="0" sz="1600" u="none" cap="none" strike="noStrike"/>
          </a:p>
        </p:txBody>
      </p:sp>
      <p:sp>
        <p:nvSpPr>
          <p:cNvPr id="234" name="Google Shape;234;p28"/>
          <p:cNvSpPr/>
          <p:nvPr/>
        </p:nvSpPr>
        <p:spPr>
          <a:xfrm>
            <a:off x="10213658" y="5293519"/>
            <a:ext cx="3691771" cy="6835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5350"/>
              <a:buFont typeface="Arial"/>
              <a:buNone/>
            </a:pPr>
            <a:r>
              <a:rPr b="0" i="0" lang="en-US" sz="5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5350" u="none" cap="none" strike="noStrike"/>
          </a:p>
        </p:txBody>
      </p:sp>
      <p:sp>
        <p:nvSpPr>
          <p:cNvPr id="235" name="Google Shape;235;p28"/>
          <p:cNvSpPr/>
          <p:nvPr/>
        </p:nvSpPr>
        <p:spPr>
          <a:xfrm>
            <a:off x="10840998" y="6235779"/>
            <a:ext cx="2437090" cy="30456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368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900"/>
              <a:buFont typeface="Arial"/>
              <a:buNone/>
            </a:pPr>
            <a:r>
              <a:rPr b="0" i="0" lang="en-US" sz="19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ISO 27001</a:t>
            </a:r>
            <a:endParaRPr b="0" i="0" sz="1900" u="none" cap="none" strike="noStrike"/>
          </a:p>
        </p:txBody>
      </p:sp>
      <p:sp>
        <p:nvSpPr>
          <p:cNvPr id="236" name="Google Shape;236;p28"/>
          <p:cNvSpPr/>
          <p:nvPr/>
        </p:nvSpPr>
        <p:spPr>
          <a:xfrm>
            <a:off x="10213658" y="6664523"/>
            <a:ext cx="3691771" cy="9944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International standard for managing data security risks, providing a framework for information security.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29"/>
          <p:cNvSpPr/>
          <p:nvPr/>
        </p:nvSpPr>
        <p:spPr>
          <a:xfrm>
            <a:off x="837724" y="1897023"/>
            <a:ext cx="10183654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Incident Response Plan for Data Breaches</a:t>
            </a:r>
            <a:endParaRPr b="0" i="0" sz="4400" u="none" cap="none" strike="noStrike"/>
          </a:p>
        </p:txBody>
      </p:sp>
      <p:pic>
        <p:nvPicPr>
          <p:cNvPr descr="preencoded.png" id="243" name="Google Shape;243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45344" y="3233380"/>
            <a:ext cx="4185642" cy="2872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4" name="Google Shape;244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22438" y="3233380"/>
            <a:ext cx="4185642" cy="28725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5" name="Google Shape;245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99533" y="3233380"/>
            <a:ext cx="4185642" cy="28725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0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p30"/>
          <p:cNvSpPr/>
          <p:nvPr/>
        </p:nvSpPr>
        <p:spPr>
          <a:xfrm>
            <a:off x="837724" y="1090374"/>
            <a:ext cx="12954952" cy="14080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Cybersecurity Tools for Data Privacy &amp; Access Management</a:t>
            </a:r>
            <a:endParaRPr b="0" i="0" sz="4400" u="none" cap="none" strike="noStrike"/>
          </a:p>
        </p:txBody>
      </p:sp>
      <p:pic>
        <p:nvPicPr>
          <p:cNvPr descr="preencoded.png" id="252" name="Google Shape;25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37724" y="2977158"/>
            <a:ext cx="2969419" cy="1835229"/>
          </a:xfrm>
          <a:prstGeom prst="rect">
            <a:avLst/>
          </a:prstGeom>
          <a:noFill/>
          <a:ln>
            <a:noFill/>
          </a:ln>
        </p:spPr>
      </p:pic>
      <p:sp>
        <p:nvSpPr>
          <p:cNvPr id="253" name="Google Shape;253;p30"/>
          <p:cNvSpPr/>
          <p:nvPr/>
        </p:nvSpPr>
        <p:spPr>
          <a:xfrm>
            <a:off x="837724" y="5111591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DLP</a:t>
            </a:r>
            <a:endParaRPr b="0" i="0" sz="2200" u="none" cap="none" strike="noStrike"/>
          </a:p>
        </p:txBody>
      </p:sp>
      <p:sp>
        <p:nvSpPr>
          <p:cNvPr id="254" name="Google Shape;254;p30"/>
          <p:cNvSpPr/>
          <p:nvPr/>
        </p:nvSpPr>
        <p:spPr>
          <a:xfrm>
            <a:off x="837724" y="5607129"/>
            <a:ext cx="2969419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Prevents unauthorized sharing of sensitive data, enforcing policies to protect sensitive information.</a:t>
            </a:r>
            <a:endParaRPr b="0" i="0" sz="1850" u="none" cap="none" strike="noStrike"/>
          </a:p>
        </p:txBody>
      </p:sp>
      <p:pic>
        <p:nvPicPr>
          <p:cNvPr descr="preencoded.png" id="255" name="Google Shape;255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66116" y="2977158"/>
            <a:ext cx="2969538" cy="1835229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0"/>
          <p:cNvSpPr/>
          <p:nvPr/>
        </p:nvSpPr>
        <p:spPr>
          <a:xfrm>
            <a:off x="4166116" y="5111591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CASB</a:t>
            </a:r>
            <a:endParaRPr b="0" i="0" sz="2200" u="none" cap="none" strike="noStrike"/>
          </a:p>
        </p:txBody>
      </p:sp>
      <p:sp>
        <p:nvSpPr>
          <p:cNvPr id="257" name="Google Shape;257;p30"/>
          <p:cNvSpPr/>
          <p:nvPr/>
        </p:nvSpPr>
        <p:spPr>
          <a:xfrm>
            <a:off x="4166116" y="5607129"/>
            <a:ext cx="2969538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Secures cloud applications, providing visibility and control over cloud-based data and access.</a:t>
            </a:r>
            <a:endParaRPr b="0" i="0" sz="1850" u="none" cap="none" strike="noStrike"/>
          </a:p>
        </p:txBody>
      </p:sp>
      <p:pic>
        <p:nvPicPr>
          <p:cNvPr descr="preencoded.png" id="258" name="Google Shape;258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94627" y="2977158"/>
            <a:ext cx="2969538" cy="1835229"/>
          </a:xfrm>
          <a:prstGeom prst="rect">
            <a:avLst/>
          </a:prstGeom>
          <a:noFill/>
          <a:ln>
            <a:noFill/>
          </a:ln>
        </p:spPr>
      </p:pic>
      <p:sp>
        <p:nvSpPr>
          <p:cNvPr id="259" name="Google Shape;259;p30"/>
          <p:cNvSpPr/>
          <p:nvPr/>
        </p:nvSpPr>
        <p:spPr>
          <a:xfrm>
            <a:off x="7494627" y="5111591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PAM</a:t>
            </a:r>
            <a:endParaRPr b="0" i="0" sz="2200" u="none" cap="none" strike="noStrike"/>
          </a:p>
        </p:txBody>
      </p:sp>
      <p:sp>
        <p:nvSpPr>
          <p:cNvPr id="260" name="Google Shape;260;p30"/>
          <p:cNvSpPr/>
          <p:nvPr/>
        </p:nvSpPr>
        <p:spPr>
          <a:xfrm>
            <a:off x="7494627" y="5607129"/>
            <a:ext cx="2969538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Controls high-level administrative access, limiting privileged access to sensitive systems and data.</a:t>
            </a:r>
            <a:endParaRPr b="0" i="0" sz="1850" u="none" cap="none" strike="noStrike"/>
          </a:p>
        </p:txBody>
      </p:sp>
      <p:pic>
        <p:nvPicPr>
          <p:cNvPr descr="preencoded.png" id="261" name="Google Shape;261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823138" y="2977158"/>
            <a:ext cx="2969538" cy="1835229"/>
          </a:xfrm>
          <a:prstGeom prst="rect">
            <a:avLst/>
          </a:prstGeom>
          <a:noFill/>
          <a:ln>
            <a:noFill/>
          </a:ln>
        </p:spPr>
      </p:pic>
      <p:sp>
        <p:nvSpPr>
          <p:cNvPr id="262" name="Google Shape;262;p30"/>
          <p:cNvSpPr/>
          <p:nvPr/>
        </p:nvSpPr>
        <p:spPr>
          <a:xfrm>
            <a:off x="10823138" y="5111591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IAM</a:t>
            </a:r>
            <a:endParaRPr b="0" i="0" sz="2200" u="none" cap="none" strike="noStrike"/>
          </a:p>
        </p:txBody>
      </p:sp>
      <p:sp>
        <p:nvSpPr>
          <p:cNvPr id="263" name="Google Shape;263;p30"/>
          <p:cNvSpPr/>
          <p:nvPr/>
        </p:nvSpPr>
        <p:spPr>
          <a:xfrm>
            <a:off x="10823138" y="5607129"/>
            <a:ext cx="2969538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Manages user permissions and authentication, ensuring secure and controlled access to systems and data.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31"/>
          <p:cNvSpPr/>
          <p:nvPr/>
        </p:nvSpPr>
        <p:spPr>
          <a:xfrm>
            <a:off x="837724" y="1942267"/>
            <a:ext cx="12954952" cy="14080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Case Study: Facebook-Cambridge Analytica Data Scandal</a:t>
            </a:r>
            <a:endParaRPr b="0" i="0" sz="4400" u="none" cap="none" strike="noStrike"/>
          </a:p>
        </p:txBody>
      </p:sp>
      <p:sp>
        <p:nvSpPr>
          <p:cNvPr id="270" name="Google Shape;270;p31"/>
          <p:cNvSpPr/>
          <p:nvPr/>
        </p:nvSpPr>
        <p:spPr>
          <a:xfrm>
            <a:off x="837724" y="3948589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Incident</a:t>
            </a:r>
            <a:endParaRPr b="0" i="0" sz="2200" u="none" cap="none" strike="noStrike"/>
          </a:p>
        </p:txBody>
      </p:sp>
      <p:sp>
        <p:nvSpPr>
          <p:cNvPr id="271" name="Google Shape;271;p31"/>
          <p:cNvSpPr/>
          <p:nvPr/>
        </p:nvSpPr>
        <p:spPr>
          <a:xfrm>
            <a:off x="837724" y="4539853"/>
            <a:ext cx="3928586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In 2018, Cambridge Analytica collected data from 87 million Facebook users without their consent.</a:t>
            </a:r>
            <a:endParaRPr b="0" i="0" sz="1850" u="none" cap="none" strike="noStrike"/>
          </a:p>
        </p:txBody>
      </p:sp>
      <p:sp>
        <p:nvSpPr>
          <p:cNvPr id="272" name="Google Shape;272;p31"/>
          <p:cNvSpPr/>
          <p:nvPr/>
        </p:nvSpPr>
        <p:spPr>
          <a:xfrm>
            <a:off x="5357813" y="3948589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Impact</a:t>
            </a:r>
            <a:endParaRPr b="0" i="0" sz="2200" u="none" cap="none" strike="noStrike"/>
          </a:p>
        </p:txBody>
      </p:sp>
      <p:sp>
        <p:nvSpPr>
          <p:cNvPr id="273" name="Google Shape;273;p31"/>
          <p:cNvSpPr/>
          <p:nvPr/>
        </p:nvSpPr>
        <p:spPr>
          <a:xfrm>
            <a:off x="5357813" y="4539853"/>
            <a:ext cx="3928586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The scandal violated privacy laws, leading to legal actions and regulatory scrutiny, highlighting the importance of data security.</a:t>
            </a:r>
            <a:endParaRPr b="0" i="0" sz="1850" u="none" cap="none" strike="noStrike"/>
          </a:p>
        </p:txBody>
      </p:sp>
      <p:sp>
        <p:nvSpPr>
          <p:cNvPr id="274" name="Google Shape;274;p31"/>
          <p:cNvSpPr/>
          <p:nvPr/>
        </p:nvSpPr>
        <p:spPr>
          <a:xfrm>
            <a:off x="9877901" y="3948589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Lesson</a:t>
            </a:r>
            <a:endParaRPr b="0" i="0" sz="2200" u="none" cap="none" strike="noStrike"/>
          </a:p>
        </p:txBody>
      </p:sp>
      <p:sp>
        <p:nvSpPr>
          <p:cNvPr id="275" name="Google Shape;275;p31"/>
          <p:cNvSpPr/>
          <p:nvPr/>
        </p:nvSpPr>
        <p:spPr>
          <a:xfrm>
            <a:off x="9877901" y="4539853"/>
            <a:ext cx="3928586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Organizations must enforce strict data access policies, transparency, and user consent to protect data privacy.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0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81" name="Google Shape;281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82" name="Google Shape;282;p32"/>
          <p:cNvSpPr/>
          <p:nvPr/>
        </p:nvSpPr>
        <p:spPr>
          <a:xfrm>
            <a:off x="6251853" y="778193"/>
            <a:ext cx="7613094" cy="128635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691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050"/>
              <a:buFont typeface="Arial"/>
              <a:buNone/>
            </a:pPr>
            <a:r>
              <a:rPr b="0" i="0" lang="en-US" sz="405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Future of Data Privacy &amp; Remote Access Security</a:t>
            </a:r>
            <a:endParaRPr b="0" i="0" sz="4050" u="none" cap="none" strike="noStrike"/>
          </a:p>
        </p:txBody>
      </p:sp>
      <p:sp>
        <p:nvSpPr>
          <p:cNvPr id="283" name="Google Shape;283;p32"/>
          <p:cNvSpPr/>
          <p:nvPr/>
        </p:nvSpPr>
        <p:spPr>
          <a:xfrm>
            <a:off x="6251853" y="2638544"/>
            <a:ext cx="492085" cy="492085"/>
          </a:xfrm>
          <a:prstGeom prst="roundRect">
            <a:avLst>
              <a:gd fmla="val 18668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32"/>
          <p:cNvSpPr/>
          <p:nvPr/>
        </p:nvSpPr>
        <p:spPr>
          <a:xfrm>
            <a:off x="6420683" y="2730222"/>
            <a:ext cx="154424" cy="3087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400" u="none" cap="none" strike="noStrike"/>
          </a:p>
        </p:txBody>
      </p:sp>
      <p:sp>
        <p:nvSpPr>
          <p:cNvPr id="285" name="Google Shape;285;p32"/>
          <p:cNvSpPr/>
          <p:nvPr/>
        </p:nvSpPr>
        <p:spPr>
          <a:xfrm>
            <a:off x="6962656" y="2638544"/>
            <a:ext cx="2986445" cy="6431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AI-Driven Security Analytics</a:t>
            </a:r>
            <a:endParaRPr b="0" i="0" sz="2000" u="none" cap="none" strike="noStrike"/>
          </a:p>
        </p:txBody>
      </p:sp>
      <p:sp>
        <p:nvSpPr>
          <p:cNvPr id="286" name="Google Shape;286;p32"/>
          <p:cNvSpPr/>
          <p:nvPr/>
        </p:nvSpPr>
        <p:spPr>
          <a:xfrm>
            <a:off x="6962656" y="3412927"/>
            <a:ext cx="2986445" cy="13996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00"/>
              <a:buFont typeface="Arial"/>
              <a:buNone/>
            </a:pPr>
            <a:r>
              <a:rPr b="0" i="0" lang="en-US" sz="17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Detecting anomalies and predicting breaches through machine learning, enhancing proactive security measures.</a:t>
            </a:r>
            <a:endParaRPr b="0" i="0" sz="1700" u="none" cap="none" strike="noStrike"/>
          </a:p>
        </p:txBody>
      </p:sp>
      <p:sp>
        <p:nvSpPr>
          <p:cNvPr id="287" name="Google Shape;287;p32"/>
          <p:cNvSpPr/>
          <p:nvPr/>
        </p:nvSpPr>
        <p:spPr>
          <a:xfrm>
            <a:off x="10167818" y="2638544"/>
            <a:ext cx="492085" cy="492085"/>
          </a:xfrm>
          <a:prstGeom prst="roundRect">
            <a:avLst>
              <a:gd fmla="val 18668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2"/>
          <p:cNvSpPr/>
          <p:nvPr/>
        </p:nvSpPr>
        <p:spPr>
          <a:xfrm>
            <a:off x="10336649" y="2730222"/>
            <a:ext cx="154424" cy="3087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2400" u="none" cap="none" strike="noStrike"/>
          </a:p>
        </p:txBody>
      </p:sp>
      <p:sp>
        <p:nvSpPr>
          <p:cNvPr id="289" name="Google Shape;289;p32"/>
          <p:cNvSpPr/>
          <p:nvPr/>
        </p:nvSpPr>
        <p:spPr>
          <a:xfrm>
            <a:off x="10878622" y="2638544"/>
            <a:ext cx="2986445" cy="6431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Decentralized Identity Management</a:t>
            </a:r>
            <a:endParaRPr b="0" i="0" sz="2000" u="none" cap="none" strike="noStrike"/>
          </a:p>
        </p:txBody>
      </p:sp>
      <p:sp>
        <p:nvSpPr>
          <p:cNvPr id="290" name="Google Shape;290;p32"/>
          <p:cNvSpPr/>
          <p:nvPr/>
        </p:nvSpPr>
        <p:spPr>
          <a:xfrm>
            <a:off x="10878622" y="3412927"/>
            <a:ext cx="2986445" cy="13996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00"/>
              <a:buFont typeface="Arial"/>
              <a:buNone/>
            </a:pPr>
            <a:r>
              <a:rPr b="0" i="0" lang="en-US" sz="17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Blockchain-based identity verification, providing a secure and tamper-proof method for authentication.</a:t>
            </a:r>
            <a:endParaRPr b="0" i="0" sz="1700" u="none" cap="none" strike="noStrike"/>
          </a:p>
        </p:txBody>
      </p:sp>
      <p:sp>
        <p:nvSpPr>
          <p:cNvPr id="291" name="Google Shape;291;p32"/>
          <p:cNvSpPr/>
          <p:nvPr/>
        </p:nvSpPr>
        <p:spPr>
          <a:xfrm>
            <a:off x="6251853" y="5277326"/>
            <a:ext cx="492085" cy="492085"/>
          </a:xfrm>
          <a:prstGeom prst="roundRect">
            <a:avLst>
              <a:gd fmla="val 18668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2" name="Google Shape;292;p32"/>
          <p:cNvSpPr/>
          <p:nvPr/>
        </p:nvSpPr>
        <p:spPr>
          <a:xfrm>
            <a:off x="6420683" y="5369004"/>
            <a:ext cx="154424" cy="3087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2400" u="none" cap="none" strike="noStrike"/>
          </a:p>
        </p:txBody>
      </p:sp>
      <p:sp>
        <p:nvSpPr>
          <p:cNvPr id="293" name="Google Shape;293;p32"/>
          <p:cNvSpPr/>
          <p:nvPr/>
        </p:nvSpPr>
        <p:spPr>
          <a:xfrm>
            <a:off x="6962656" y="5277326"/>
            <a:ext cx="2986445" cy="6431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Passwordless Authentication</a:t>
            </a:r>
            <a:endParaRPr b="0" i="0" sz="2000" u="none" cap="none" strike="noStrike"/>
          </a:p>
        </p:txBody>
      </p:sp>
      <p:sp>
        <p:nvSpPr>
          <p:cNvPr id="294" name="Google Shape;294;p32"/>
          <p:cNvSpPr/>
          <p:nvPr/>
        </p:nvSpPr>
        <p:spPr>
          <a:xfrm>
            <a:off x="6962656" y="6051709"/>
            <a:ext cx="2986445" cy="13996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00"/>
              <a:buFont typeface="Arial"/>
              <a:buNone/>
            </a:pPr>
            <a:r>
              <a:rPr b="0" i="0" lang="en-US" sz="17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Reducing reliance on traditional passwords through biometrics, multi-factor authentication, and other secure methods.</a:t>
            </a:r>
            <a:endParaRPr b="0" i="0" sz="1700" u="none" cap="none" strike="noStrike"/>
          </a:p>
        </p:txBody>
      </p:sp>
      <p:sp>
        <p:nvSpPr>
          <p:cNvPr id="295" name="Google Shape;295;p32"/>
          <p:cNvSpPr/>
          <p:nvPr/>
        </p:nvSpPr>
        <p:spPr>
          <a:xfrm>
            <a:off x="10167818" y="5277326"/>
            <a:ext cx="492085" cy="492085"/>
          </a:xfrm>
          <a:prstGeom prst="roundRect">
            <a:avLst>
              <a:gd fmla="val 18668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6" name="Google Shape;296;p32"/>
          <p:cNvSpPr/>
          <p:nvPr/>
        </p:nvSpPr>
        <p:spPr>
          <a:xfrm>
            <a:off x="10336649" y="5369004"/>
            <a:ext cx="154424" cy="3087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400"/>
              <a:buFont typeface="Arial"/>
              <a:buNone/>
            </a:pPr>
            <a:r>
              <a:rPr b="0" i="0" lang="en-US" sz="2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2400" u="none" cap="none" strike="noStrike"/>
          </a:p>
        </p:txBody>
      </p:sp>
      <p:sp>
        <p:nvSpPr>
          <p:cNvPr id="297" name="Google Shape;297;p32"/>
          <p:cNvSpPr/>
          <p:nvPr/>
        </p:nvSpPr>
        <p:spPr>
          <a:xfrm>
            <a:off x="10878622" y="5277326"/>
            <a:ext cx="2655332" cy="32158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Quantum Cryptography</a:t>
            </a:r>
            <a:endParaRPr b="0" i="0" sz="2000" u="none" cap="none" strike="noStrike"/>
          </a:p>
        </p:txBody>
      </p:sp>
      <p:sp>
        <p:nvSpPr>
          <p:cNvPr id="298" name="Google Shape;298;p32"/>
          <p:cNvSpPr/>
          <p:nvPr/>
        </p:nvSpPr>
        <p:spPr>
          <a:xfrm>
            <a:off x="10878622" y="5730121"/>
            <a:ext cx="2986445" cy="104977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700"/>
              <a:buFont typeface="Arial"/>
              <a:buNone/>
            </a:pPr>
            <a:r>
              <a:rPr b="0" i="0" lang="en-US" sz="17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Enhancing encryption techniques with quantum computing for future security challenges.</a:t>
            </a:r>
            <a:endParaRPr b="0" i="0" sz="1700" u="none" cap="none" strike="noStrike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03" name="Shape 3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04" name="Google Shape;304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992160"/>
          </a:xfrm>
          <a:prstGeom prst="rect">
            <a:avLst/>
          </a:prstGeom>
          <a:noFill/>
          <a:ln>
            <a:noFill/>
          </a:ln>
        </p:spPr>
      </p:pic>
      <p:sp>
        <p:nvSpPr>
          <p:cNvPr id="305" name="Google Shape;305;p33"/>
          <p:cNvSpPr/>
          <p:nvPr/>
        </p:nvSpPr>
        <p:spPr>
          <a:xfrm>
            <a:off x="837724" y="4010144"/>
            <a:ext cx="5632490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Recommendations</a:t>
            </a:r>
            <a:endParaRPr b="0" i="0" sz="4400" u="none" cap="none" strike="noStrike"/>
          </a:p>
        </p:txBody>
      </p:sp>
      <p:sp>
        <p:nvSpPr>
          <p:cNvPr id="306" name="Google Shape;306;p33"/>
          <p:cNvSpPr/>
          <p:nvPr/>
        </p:nvSpPr>
        <p:spPr>
          <a:xfrm>
            <a:off x="837724" y="5073134"/>
            <a:ext cx="4158734" cy="2138482"/>
          </a:xfrm>
          <a:prstGeom prst="roundRect">
            <a:avLst>
              <a:gd fmla="val 4701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7" name="Google Shape;307;p33"/>
          <p:cNvSpPr/>
          <p:nvPr/>
        </p:nvSpPr>
        <p:spPr>
          <a:xfrm>
            <a:off x="1084659" y="5320070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Adopt Zero Trust</a:t>
            </a:r>
            <a:endParaRPr b="0" i="0" sz="2200" u="none" cap="none" strike="noStrike"/>
          </a:p>
        </p:txBody>
      </p:sp>
      <p:sp>
        <p:nvSpPr>
          <p:cNvPr id="308" name="Google Shape;308;p33"/>
          <p:cNvSpPr/>
          <p:nvPr/>
        </p:nvSpPr>
        <p:spPr>
          <a:xfrm>
            <a:off x="1084659" y="5815608"/>
            <a:ext cx="3664863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Implement a zero-trust security model for access control, verifying every request and enforcing strict policies.</a:t>
            </a:r>
            <a:endParaRPr b="0" i="0" sz="1850" u="none" cap="none" strike="noStrike"/>
          </a:p>
        </p:txBody>
      </p:sp>
      <p:sp>
        <p:nvSpPr>
          <p:cNvPr id="309" name="Google Shape;309;p33"/>
          <p:cNvSpPr/>
          <p:nvPr/>
        </p:nvSpPr>
        <p:spPr>
          <a:xfrm>
            <a:off x="5235773" y="5073134"/>
            <a:ext cx="4158734" cy="2138482"/>
          </a:xfrm>
          <a:prstGeom prst="roundRect">
            <a:avLst>
              <a:gd fmla="val 4701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0" name="Google Shape;310;p33"/>
          <p:cNvSpPr/>
          <p:nvPr/>
        </p:nvSpPr>
        <p:spPr>
          <a:xfrm>
            <a:off x="5482709" y="5320070"/>
            <a:ext cx="3051334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Use AI-Based Monitoring</a:t>
            </a:r>
            <a:endParaRPr b="0" i="0" sz="2200" u="none" cap="none" strike="noStrike"/>
          </a:p>
        </p:txBody>
      </p:sp>
      <p:sp>
        <p:nvSpPr>
          <p:cNvPr id="311" name="Google Shape;311;p33"/>
          <p:cNvSpPr/>
          <p:nvPr/>
        </p:nvSpPr>
        <p:spPr>
          <a:xfrm>
            <a:off x="5482709" y="5815608"/>
            <a:ext cx="3664863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Leverage AI-powered monitoring tools for anomaly detection and proactive threat identification.</a:t>
            </a:r>
            <a:endParaRPr b="0" i="0" sz="1850" u="none" cap="none" strike="noStrike"/>
          </a:p>
        </p:txBody>
      </p:sp>
      <p:sp>
        <p:nvSpPr>
          <p:cNvPr id="312" name="Google Shape;312;p33"/>
          <p:cNvSpPr/>
          <p:nvPr/>
        </p:nvSpPr>
        <p:spPr>
          <a:xfrm>
            <a:off x="9633823" y="5073134"/>
            <a:ext cx="4158734" cy="2138482"/>
          </a:xfrm>
          <a:prstGeom prst="roundRect">
            <a:avLst>
              <a:gd fmla="val 4701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13" name="Google Shape;313;p33"/>
          <p:cNvSpPr/>
          <p:nvPr/>
        </p:nvSpPr>
        <p:spPr>
          <a:xfrm>
            <a:off x="9880759" y="5320070"/>
            <a:ext cx="3108960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Regular Updates &amp; Audits</a:t>
            </a:r>
            <a:endParaRPr b="0" i="0" sz="2200" u="none" cap="none" strike="noStrike"/>
          </a:p>
        </p:txBody>
      </p:sp>
      <p:sp>
        <p:nvSpPr>
          <p:cNvPr id="314" name="Google Shape;314;p33"/>
          <p:cNvSpPr/>
          <p:nvPr/>
        </p:nvSpPr>
        <p:spPr>
          <a:xfrm>
            <a:off x="9880759" y="5815608"/>
            <a:ext cx="3664863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Regularly update compliance policies, conduct security audits, and stay informed of emerging threats.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9" name="Shape 3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0" name="Google Shape;320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21" name="Google Shape;321;p34"/>
          <p:cNvSpPr/>
          <p:nvPr/>
        </p:nvSpPr>
        <p:spPr>
          <a:xfrm>
            <a:off x="837724" y="3200281"/>
            <a:ext cx="5632490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Q&amp;A Session</a:t>
            </a:r>
            <a:endParaRPr b="0" i="0" sz="4400" u="none" cap="none" strike="noStrike"/>
          </a:p>
        </p:txBody>
      </p:sp>
      <p:sp>
        <p:nvSpPr>
          <p:cNvPr id="322" name="Google Shape;322;p34"/>
          <p:cNvSpPr/>
          <p:nvPr/>
        </p:nvSpPr>
        <p:spPr>
          <a:xfrm>
            <a:off x="837724" y="4263271"/>
            <a:ext cx="7468553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This concludes the presentation. Now, we welcome questions and open discussions to delve deeper into the topics covered.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/>
          <p:nvPr/>
        </p:nvSpPr>
        <p:spPr>
          <a:xfrm>
            <a:off x="837724" y="2485787"/>
            <a:ext cx="5632490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Introduction</a:t>
            </a:r>
            <a:endParaRPr b="0" i="0" sz="4400" u="none" cap="none" strike="noStrike"/>
          </a:p>
        </p:txBody>
      </p:sp>
      <p:sp>
        <p:nvSpPr>
          <p:cNvPr id="76" name="Google Shape;76;p20"/>
          <p:cNvSpPr/>
          <p:nvPr/>
        </p:nvSpPr>
        <p:spPr>
          <a:xfrm>
            <a:off x="837724" y="3788093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The Growing Threat</a:t>
            </a:r>
            <a:endParaRPr b="0" i="0" sz="2200" u="none" cap="none" strike="noStrike"/>
          </a:p>
        </p:txBody>
      </p:sp>
      <p:sp>
        <p:nvSpPr>
          <p:cNvPr id="77" name="Google Shape;77;p20"/>
          <p:cNvSpPr/>
          <p:nvPr/>
        </p:nvSpPr>
        <p:spPr>
          <a:xfrm>
            <a:off x="837724" y="4379357"/>
            <a:ext cx="6185535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With the rise of cloud services, remote work, and data-driven applications, organizations face increasing challenges in protecting sensitive information.</a:t>
            </a:r>
            <a:endParaRPr b="0" i="0" sz="1850" u="none" cap="none" strike="noStrike"/>
          </a:p>
        </p:txBody>
      </p:sp>
      <p:sp>
        <p:nvSpPr>
          <p:cNvPr id="78" name="Google Shape;78;p20"/>
          <p:cNvSpPr/>
          <p:nvPr/>
        </p:nvSpPr>
        <p:spPr>
          <a:xfrm>
            <a:off x="7614761" y="3788093"/>
            <a:ext cx="3229808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Addressing the Challenges</a:t>
            </a:r>
            <a:endParaRPr b="0" i="0" sz="2200" u="none" cap="none" strike="noStrike"/>
          </a:p>
        </p:txBody>
      </p:sp>
      <p:sp>
        <p:nvSpPr>
          <p:cNvPr id="79" name="Google Shape;79;p20"/>
          <p:cNvSpPr/>
          <p:nvPr/>
        </p:nvSpPr>
        <p:spPr>
          <a:xfrm>
            <a:off x="7614761" y="4379357"/>
            <a:ext cx="6185535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This presentation outlines strategies to prioritize data privacy, control user access, and secure remote access to safeguard valuable data.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5" name="Google Shape;85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21"/>
          <p:cNvSpPr/>
          <p:nvPr/>
        </p:nvSpPr>
        <p:spPr>
          <a:xfrm>
            <a:off x="837724" y="2051804"/>
            <a:ext cx="6845260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Understanding Data Privacy</a:t>
            </a:r>
            <a:endParaRPr b="0" i="0" sz="4400" u="none" cap="none" strike="noStrike"/>
          </a:p>
        </p:txBody>
      </p:sp>
      <p:sp>
        <p:nvSpPr>
          <p:cNvPr id="87" name="Google Shape;87;p21"/>
          <p:cNvSpPr/>
          <p:nvPr/>
        </p:nvSpPr>
        <p:spPr>
          <a:xfrm>
            <a:off x="837724" y="3383994"/>
            <a:ext cx="418862" cy="418862"/>
          </a:xfrm>
          <a:prstGeom prst="roundRect">
            <a:avLst>
              <a:gd fmla="val 24003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p21"/>
          <p:cNvSpPr/>
          <p:nvPr/>
        </p:nvSpPr>
        <p:spPr>
          <a:xfrm>
            <a:off x="1495901" y="3383994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Definition</a:t>
            </a:r>
            <a:endParaRPr b="0" i="0" sz="2200" u="none" cap="none" strike="noStrike"/>
          </a:p>
        </p:txBody>
      </p:sp>
      <p:sp>
        <p:nvSpPr>
          <p:cNvPr id="89" name="Google Shape;89;p21"/>
          <p:cNvSpPr/>
          <p:nvPr/>
        </p:nvSpPr>
        <p:spPr>
          <a:xfrm>
            <a:off x="1495901" y="3879533"/>
            <a:ext cx="2956441" cy="2298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Data privacy refers to the appropriate handling of personal and business information, ensuring that data is collected, processed, and stored securely.</a:t>
            </a:r>
            <a:endParaRPr b="0" i="0" sz="1850" u="none" cap="none" strike="noStrike"/>
          </a:p>
        </p:txBody>
      </p:sp>
      <p:sp>
        <p:nvSpPr>
          <p:cNvPr id="90" name="Google Shape;90;p21"/>
          <p:cNvSpPr/>
          <p:nvPr/>
        </p:nvSpPr>
        <p:spPr>
          <a:xfrm>
            <a:off x="4691658" y="3383994"/>
            <a:ext cx="418862" cy="418862"/>
          </a:xfrm>
          <a:prstGeom prst="roundRect">
            <a:avLst>
              <a:gd fmla="val 24003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21"/>
          <p:cNvSpPr/>
          <p:nvPr/>
        </p:nvSpPr>
        <p:spPr>
          <a:xfrm>
            <a:off x="5349835" y="3383994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Importance</a:t>
            </a:r>
            <a:endParaRPr b="0" i="0" sz="2200" u="none" cap="none" strike="noStrike"/>
          </a:p>
        </p:txBody>
      </p:sp>
      <p:sp>
        <p:nvSpPr>
          <p:cNvPr id="92" name="Google Shape;92;p21"/>
          <p:cNvSpPr/>
          <p:nvPr/>
        </p:nvSpPr>
        <p:spPr>
          <a:xfrm>
            <a:off x="5349835" y="3879533"/>
            <a:ext cx="2956441" cy="22981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Protecting data privacy helps prevent identity theft, unauthorized access, and regulatory violations, ensuring compliance and maintaining trust.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8" name="Google Shape;9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22"/>
          <p:cNvSpPr/>
          <p:nvPr/>
        </p:nvSpPr>
        <p:spPr>
          <a:xfrm>
            <a:off x="6324124" y="942142"/>
            <a:ext cx="6076593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Key Data Privacy Threats</a:t>
            </a:r>
            <a:endParaRPr b="0" i="0" sz="4400" u="none" cap="none" strike="noStrike"/>
          </a:p>
        </p:txBody>
      </p:sp>
      <p:sp>
        <p:nvSpPr>
          <p:cNvPr id="100" name="Google Shape;100;p22"/>
          <p:cNvSpPr/>
          <p:nvPr/>
        </p:nvSpPr>
        <p:spPr>
          <a:xfrm>
            <a:off x="6324124" y="2005132"/>
            <a:ext cx="3614618" cy="2521506"/>
          </a:xfrm>
          <a:prstGeom prst="roundRect">
            <a:avLst>
              <a:gd fmla="val 3987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1" name="Google Shape;101;p22"/>
          <p:cNvSpPr/>
          <p:nvPr/>
        </p:nvSpPr>
        <p:spPr>
          <a:xfrm>
            <a:off x="6571059" y="2252067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Data Breaches</a:t>
            </a:r>
            <a:endParaRPr b="0" i="0" sz="2200" u="none" cap="none" strike="noStrike"/>
          </a:p>
        </p:txBody>
      </p:sp>
      <p:sp>
        <p:nvSpPr>
          <p:cNvPr id="102" name="Google Shape;102;p22"/>
          <p:cNvSpPr/>
          <p:nvPr/>
        </p:nvSpPr>
        <p:spPr>
          <a:xfrm>
            <a:off x="6571059" y="2747605"/>
            <a:ext cx="3120747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Unauthorized access to sensitive information, often through malicious attacks or weak security measures.</a:t>
            </a:r>
            <a:endParaRPr b="0" i="0" sz="1850" u="none" cap="none" strike="noStrike"/>
          </a:p>
        </p:txBody>
      </p:sp>
      <p:sp>
        <p:nvSpPr>
          <p:cNvPr id="103" name="Google Shape;103;p22"/>
          <p:cNvSpPr/>
          <p:nvPr/>
        </p:nvSpPr>
        <p:spPr>
          <a:xfrm>
            <a:off x="10178058" y="2005132"/>
            <a:ext cx="3614618" cy="2521506"/>
          </a:xfrm>
          <a:prstGeom prst="roundRect">
            <a:avLst>
              <a:gd fmla="val 3987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2"/>
          <p:cNvSpPr/>
          <p:nvPr/>
        </p:nvSpPr>
        <p:spPr>
          <a:xfrm>
            <a:off x="10424993" y="2252067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Insider Threats</a:t>
            </a:r>
            <a:endParaRPr b="0" i="0" sz="2200" u="none" cap="none" strike="noStrike"/>
          </a:p>
        </p:txBody>
      </p:sp>
      <p:sp>
        <p:nvSpPr>
          <p:cNvPr id="105" name="Google Shape;105;p22"/>
          <p:cNvSpPr/>
          <p:nvPr/>
        </p:nvSpPr>
        <p:spPr>
          <a:xfrm>
            <a:off x="10424993" y="2747605"/>
            <a:ext cx="3120747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Employees with excessive privileges misusing data, either intentionally or unintentionally.</a:t>
            </a:r>
            <a:endParaRPr b="0" i="0" sz="1850" u="none" cap="none" strike="noStrike"/>
          </a:p>
        </p:txBody>
      </p:sp>
      <p:sp>
        <p:nvSpPr>
          <p:cNvPr id="106" name="Google Shape;106;p22"/>
          <p:cNvSpPr/>
          <p:nvPr/>
        </p:nvSpPr>
        <p:spPr>
          <a:xfrm>
            <a:off x="6324124" y="4765953"/>
            <a:ext cx="3614618" cy="2521506"/>
          </a:xfrm>
          <a:prstGeom prst="roundRect">
            <a:avLst>
              <a:gd fmla="val 3987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" name="Google Shape;107;p22"/>
          <p:cNvSpPr/>
          <p:nvPr/>
        </p:nvSpPr>
        <p:spPr>
          <a:xfrm>
            <a:off x="6571059" y="5012888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Unencrypted Data</a:t>
            </a:r>
            <a:endParaRPr b="0" i="0" sz="2200" u="none" cap="none" strike="noStrike"/>
          </a:p>
        </p:txBody>
      </p:sp>
      <p:sp>
        <p:nvSpPr>
          <p:cNvPr id="108" name="Google Shape;108;p22"/>
          <p:cNvSpPr/>
          <p:nvPr/>
        </p:nvSpPr>
        <p:spPr>
          <a:xfrm>
            <a:off x="6571059" y="5508427"/>
            <a:ext cx="3120747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Poor encryption practices exposing data to cybercriminals who can intercept and decrypt sensitive information.</a:t>
            </a:r>
            <a:endParaRPr b="0" i="0" sz="1850" u="none" cap="none" strike="noStrike"/>
          </a:p>
        </p:txBody>
      </p:sp>
      <p:sp>
        <p:nvSpPr>
          <p:cNvPr id="109" name="Google Shape;109;p22"/>
          <p:cNvSpPr/>
          <p:nvPr/>
        </p:nvSpPr>
        <p:spPr>
          <a:xfrm>
            <a:off x="10178058" y="4765953"/>
            <a:ext cx="3614618" cy="2521506"/>
          </a:xfrm>
          <a:prstGeom prst="roundRect">
            <a:avLst>
              <a:gd fmla="val 3987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0" name="Google Shape;110;p22"/>
          <p:cNvSpPr/>
          <p:nvPr/>
        </p:nvSpPr>
        <p:spPr>
          <a:xfrm>
            <a:off x="10424993" y="5012888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Shadow IT</a:t>
            </a:r>
            <a:endParaRPr b="0" i="0" sz="2200" u="none" cap="none" strike="noStrike"/>
          </a:p>
        </p:txBody>
      </p:sp>
      <p:sp>
        <p:nvSpPr>
          <p:cNvPr id="111" name="Google Shape;111;p22"/>
          <p:cNvSpPr/>
          <p:nvPr/>
        </p:nvSpPr>
        <p:spPr>
          <a:xfrm>
            <a:off x="10424993" y="5508427"/>
            <a:ext cx="3120747" cy="153209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Employees using unauthorized applications to store company data, bypassing security controls and increasing risk.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7" name="Google Shape;11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31386"/>
          </a:xfrm>
          <a:prstGeom prst="rect">
            <a:avLst/>
          </a:prstGeom>
          <a:noFill/>
          <a:ln>
            <a:noFill/>
          </a:ln>
        </p:spPr>
      </p:pic>
      <p:sp>
        <p:nvSpPr>
          <p:cNvPr id="118" name="Google Shape;118;p23"/>
          <p:cNvSpPr/>
          <p:nvPr/>
        </p:nvSpPr>
        <p:spPr>
          <a:xfrm>
            <a:off x="819507" y="643890"/>
            <a:ext cx="6173391" cy="68877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300"/>
              <a:buFont typeface="Arial"/>
              <a:buNone/>
            </a:pPr>
            <a:r>
              <a:rPr b="0" i="0" lang="en-US" sz="43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Data Protection Strategies</a:t>
            </a:r>
            <a:endParaRPr b="0" i="0" sz="4300" u="none" cap="none" strike="noStrike"/>
          </a:p>
        </p:txBody>
      </p:sp>
      <p:pic>
        <p:nvPicPr>
          <p:cNvPr descr="preencoded.png" id="119" name="Google Shape;119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19507" y="1683901"/>
            <a:ext cx="585430" cy="58543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3"/>
          <p:cNvSpPr/>
          <p:nvPr/>
        </p:nvSpPr>
        <p:spPr>
          <a:xfrm>
            <a:off x="819507" y="2503408"/>
            <a:ext cx="2754987" cy="3443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Data Encryption</a:t>
            </a:r>
            <a:endParaRPr b="0" i="0" sz="2150" u="none" cap="none" strike="noStrike"/>
          </a:p>
        </p:txBody>
      </p:sp>
      <p:sp>
        <p:nvSpPr>
          <p:cNvPr id="121" name="Google Shape;121;p23"/>
          <p:cNvSpPr/>
          <p:nvPr/>
        </p:nvSpPr>
        <p:spPr>
          <a:xfrm>
            <a:off x="819507" y="2988231"/>
            <a:ext cx="3576876" cy="1124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888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Encrypting data at rest and in transit to prevent unauthorized access and ensure confidentiality.</a:t>
            </a:r>
            <a:endParaRPr b="0" i="0" sz="1800" u="none" cap="none" strike="noStrike"/>
          </a:p>
        </p:txBody>
      </p:sp>
      <p:pic>
        <p:nvPicPr>
          <p:cNvPr descr="preencoded.png" id="122" name="Google Shape;122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47617" y="1683901"/>
            <a:ext cx="585430" cy="585430"/>
          </a:xfrm>
          <a:prstGeom prst="rect">
            <a:avLst/>
          </a:prstGeom>
          <a:noFill/>
          <a:ln>
            <a:noFill/>
          </a:ln>
        </p:spPr>
      </p:pic>
      <p:sp>
        <p:nvSpPr>
          <p:cNvPr id="123" name="Google Shape;123;p23"/>
          <p:cNvSpPr/>
          <p:nvPr/>
        </p:nvSpPr>
        <p:spPr>
          <a:xfrm>
            <a:off x="4747617" y="2503408"/>
            <a:ext cx="2754987" cy="3443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Access Control Policies</a:t>
            </a:r>
            <a:endParaRPr b="0" i="0" sz="2150" u="none" cap="none" strike="noStrike"/>
          </a:p>
        </p:txBody>
      </p:sp>
      <p:sp>
        <p:nvSpPr>
          <p:cNvPr id="124" name="Google Shape;124;p23"/>
          <p:cNvSpPr/>
          <p:nvPr/>
        </p:nvSpPr>
        <p:spPr>
          <a:xfrm>
            <a:off x="4747617" y="2988231"/>
            <a:ext cx="3576876" cy="1124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888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Restricting data access based on user roles and responsibilities, granting appropriate privileges.</a:t>
            </a:r>
            <a:endParaRPr b="0" i="0" sz="1800" u="none" cap="none" strike="noStrike"/>
          </a:p>
        </p:txBody>
      </p:sp>
      <p:pic>
        <p:nvPicPr>
          <p:cNvPr descr="preencoded.png" id="125" name="Google Shape;125;p2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19507" y="4814768"/>
            <a:ext cx="585430" cy="58543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3"/>
          <p:cNvSpPr/>
          <p:nvPr/>
        </p:nvSpPr>
        <p:spPr>
          <a:xfrm>
            <a:off x="819507" y="5634276"/>
            <a:ext cx="2754987" cy="3443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Data Masking</a:t>
            </a:r>
            <a:endParaRPr b="0" i="0" sz="2150" u="none" cap="none" strike="noStrike"/>
          </a:p>
        </p:txBody>
      </p:sp>
      <p:sp>
        <p:nvSpPr>
          <p:cNvPr id="127" name="Google Shape;127;p23"/>
          <p:cNvSpPr/>
          <p:nvPr/>
        </p:nvSpPr>
        <p:spPr>
          <a:xfrm>
            <a:off x="819507" y="6119098"/>
            <a:ext cx="3576876" cy="1124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888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Hiding sensitive information in non-production environments to protect it from unauthorized access.</a:t>
            </a:r>
            <a:endParaRPr b="0" i="0" sz="1800" u="none" cap="none" strike="noStrike"/>
          </a:p>
        </p:txBody>
      </p:sp>
      <p:pic>
        <p:nvPicPr>
          <p:cNvPr descr="preencoded.png" id="128" name="Google Shape;128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747617" y="4814768"/>
            <a:ext cx="585430" cy="585430"/>
          </a:xfrm>
          <a:prstGeom prst="rect">
            <a:avLst/>
          </a:prstGeom>
          <a:noFill/>
          <a:ln>
            <a:noFill/>
          </a:ln>
        </p:spPr>
      </p:pic>
      <p:sp>
        <p:nvSpPr>
          <p:cNvPr id="129" name="Google Shape;129;p23"/>
          <p:cNvSpPr/>
          <p:nvPr/>
        </p:nvSpPr>
        <p:spPr>
          <a:xfrm>
            <a:off x="4747617" y="5634276"/>
            <a:ext cx="3576876" cy="6886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Automated Data Classification</a:t>
            </a:r>
            <a:endParaRPr b="0" i="0" sz="2150" u="none" cap="none" strike="noStrike"/>
          </a:p>
        </p:txBody>
      </p:sp>
      <p:sp>
        <p:nvSpPr>
          <p:cNvPr id="130" name="Google Shape;130;p23"/>
          <p:cNvSpPr/>
          <p:nvPr/>
        </p:nvSpPr>
        <p:spPr>
          <a:xfrm>
            <a:off x="4747617" y="6463427"/>
            <a:ext cx="3576876" cy="11240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888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Using AI tools to label and protect critical data, automating the process for efficiency and accuracy.</a:t>
            </a:r>
            <a:endParaRPr b="0" i="0" sz="18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36" name="Google Shape;136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30076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4"/>
          <p:cNvSpPr/>
          <p:nvPr/>
        </p:nvSpPr>
        <p:spPr>
          <a:xfrm>
            <a:off x="6171843" y="538639"/>
            <a:ext cx="6485811" cy="57602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3600"/>
              <a:buFont typeface="Arial"/>
              <a:buNone/>
            </a:pPr>
            <a:r>
              <a:rPr b="0" i="0" lang="en-US" sz="36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User Access Management (UAM)</a:t>
            </a:r>
            <a:endParaRPr b="0" i="0" sz="3600" u="none" cap="none" strike="noStrike"/>
          </a:p>
        </p:txBody>
      </p:sp>
      <p:sp>
        <p:nvSpPr>
          <p:cNvPr id="138" name="Google Shape;138;p24"/>
          <p:cNvSpPr/>
          <p:nvPr/>
        </p:nvSpPr>
        <p:spPr>
          <a:xfrm>
            <a:off x="6454140" y="1408390"/>
            <a:ext cx="22860" cy="6283047"/>
          </a:xfrm>
          <a:prstGeom prst="roundRect">
            <a:avLst>
              <a:gd fmla="val 359871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9" name="Google Shape;139;p24"/>
          <p:cNvSpPr/>
          <p:nvPr/>
        </p:nvSpPr>
        <p:spPr>
          <a:xfrm>
            <a:off x="6663035" y="1837492"/>
            <a:ext cx="685443" cy="22860"/>
          </a:xfrm>
          <a:prstGeom prst="roundRect">
            <a:avLst>
              <a:gd fmla="val 359871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0" name="Google Shape;140;p24"/>
          <p:cNvSpPr/>
          <p:nvPr/>
        </p:nvSpPr>
        <p:spPr>
          <a:xfrm>
            <a:off x="6245245" y="1628656"/>
            <a:ext cx="440650" cy="440650"/>
          </a:xfrm>
          <a:prstGeom prst="roundRect">
            <a:avLst>
              <a:gd fmla="val 18669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1" name="Google Shape;141;p24"/>
          <p:cNvSpPr/>
          <p:nvPr/>
        </p:nvSpPr>
        <p:spPr>
          <a:xfrm>
            <a:off x="6396454" y="1710690"/>
            <a:ext cx="138232" cy="2765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150" u="none" cap="none" strike="noStrike"/>
          </a:p>
        </p:txBody>
      </p:sp>
      <p:sp>
        <p:nvSpPr>
          <p:cNvPr id="142" name="Google Shape;142;p24"/>
          <p:cNvSpPr/>
          <p:nvPr/>
        </p:nvSpPr>
        <p:spPr>
          <a:xfrm>
            <a:off x="7542848" y="1604248"/>
            <a:ext cx="3410664" cy="2878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Role-Based Access Control (RBAC)</a:t>
            </a:r>
            <a:endParaRPr b="0" i="0" sz="1800" u="none" cap="none" strike="noStrike"/>
          </a:p>
        </p:txBody>
      </p:sp>
      <p:sp>
        <p:nvSpPr>
          <p:cNvPr id="143" name="Google Shape;143;p24"/>
          <p:cNvSpPr/>
          <p:nvPr/>
        </p:nvSpPr>
        <p:spPr>
          <a:xfrm>
            <a:off x="7542848" y="2009656"/>
            <a:ext cx="6402110" cy="6267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Assigning access privileges based on job roles, ensuring users have only the necessary permissions.</a:t>
            </a:r>
            <a:endParaRPr b="0" i="0" sz="1500" u="none" cap="none" strike="noStrike"/>
          </a:p>
        </p:txBody>
      </p:sp>
      <p:sp>
        <p:nvSpPr>
          <p:cNvPr id="144" name="Google Shape;144;p24"/>
          <p:cNvSpPr/>
          <p:nvPr/>
        </p:nvSpPr>
        <p:spPr>
          <a:xfrm>
            <a:off x="6663035" y="3457218"/>
            <a:ext cx="685443" cy="22860"/>
          </a:xfrm>
          <a:prstGeom prst="roundRect">
            <a:avLst>
              <a:gd fmla="val 359871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5" name="Google Shape;145;p24"/>
          <p:cNvSpPr/>
          <p:nvPr/>
        </p:nvSpPr>
        <p:spPr>
          <a:xfrm>
            <a:off x="6245245" y="3248382"/>
            <a:ext cx="440650" cy="440650"/>
          </a:xfrm>
          <a:prstGeom prst="roundRect">
            <a:avLst>
              <a:gd fmla="val 18669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6" name="Google Shape;146;p24"/>
          <p:cNvSpPr/>
          <p:nvPr/>
        </p:nvSpPr>
        <p:spPr>
          <a:xfrm>
            <a:off x="6396454" y="3330416"/>
            <a:ext cx="138232" cy="2765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2150" u="none" cap="none" strike="noStrike"/>
          </a:p>
        </p:txBody>
      </p:sp>
      <p:sp>
        <p:nvSpPr>
          <p:cNvPr id="147" name="Google Shape;147;p24"/>
          <p:cNvSpPr/>
          <p:nvPr/>
        </p:nvSpPr>
        <p:spPr>
          <a:xfrm>
            <a:off x="7542848" y="3223974"/>
            <a:ext cx="2426970" cy="2878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Least Privilege Principle</a:t>
            </a:r>
            <a:endParaRPr b="0" i="0" sz="1800" u="none" cap="none" strike="noStrike"/>
          </a:p>
        </p:txBody>
      </p:sp>
      <p:sp>
        <p:nvSpPr>
          <p:cNvPr id="148" name="Google Shape;148;p24"/>
          <p:cNvSpPr/>
          <p:nvPr/>
        </p:nvSpPr>
        <p:spPr>
          <a:xfrm>
            <a:off x="7542848" y="3629382"/>
            <a:ext cx="6402110" cy="6267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Users should only have the minimum access required to perform their duties, minimizing potential damage.</a:t>
            </a:r>
            <a:endParaRPr b="0" i="0" sz="1500" u="none" cap="none" strike="noStrike"/>
          </a:p>
        </p:txBody>
      </p:sp>
      <p:sp>
        <p:nvSpPr>
          <p:cNvPr id="149" name="Google Shape;149;p24"/>
          <p:cNvSpPr/>
          <p:nvPr/>
        </p:nvSpPr>
        <p:spPr>
          <a:xfrm>
            <a:off x="6663035" y="5076944"/>
            <a:ext cx="685443" cy="22860"/>
          </a:xfrm>
          <a:prstGeom prst="roundRect">
            <a:avLst>
              <a:gd fmla="val 359871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0" name="Google Shape;150;p24"/>
          <p:cNvSpPr/>
          <p:nvPr/>
        </p:nvSpPr>
        <p:spPr>
          <a:xfrm>
            <a:off x="6245245" y="4868108"/>
            <a:ext cx="440650" cy="440650"/>
          </a:xfrm>
          <a:prstGeom prst="roundRect">
            <a:avLst>
              <a:gd fmla="val 18669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24"/>
          <p:cNvSpPr/>
          <p:nvPr/>
        </p:nvSpPr>
        <p:spPr>
          <a:xfrm>
            <a:off x="6396454" y="4950143"/>
            <a:ext cx="138232" cy="2765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2150" u="none" cap="none" strike="noStrike"/>
          </a:p>
        </p:txBody>
      </p:sp>
      <p:sp>
        <p:nvSpPr>
          <p:cNvPr id="152" name="Google Shape;152;p24"/>
          <p:cNvSpPr/>
          <p:nvPr/>
        </p:nvSpPr>
        <p:spPr>
          <a:xfrm>
            <a:off x="7542848" y="4843701"/>
            <a:ext cx="3448169" cy="2878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Multi-Factor Authentication (MFA)</a:t>
            </a:r>
            <a:endParaRPr b="0" i="0" sz="1800" u="none" cap="none" strike="noStrike"/>
          </a:p>
        </p:txBody>
      </p:sp>
      <p:sp>
        <p:nvSpPr>
          <p:cNvPr id="153" name="Google Shape;153;p24"/>
          <p:cNvSpPr/>
          <p:nvPr/>
        </p:nvSpPr>
        <p:spPr>
          <a:xfrm>
            <a:off x="7542848" y="5249108"/>
            <a:ext cx="6402110" cy="6267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Adding an extra layer of security by requiring users to provide multiple forms of authentication.</a:t>
            </a:r>
            <a:endParaRPr b="0" i="0" sz="1500" u="none" cap="none" strike="noStrike"/>
          </a:p>
        </p:txBody>
      </p:sp>
      <p:sp>
        <p:nvSpPr>
          <p:cNvPr id="154" name="Google Shape;154;p24"/>
          <p:cNvSpPr/>
          <p:nvPr/>
        </p:nvSpPr>
        <p:spPr>
          <a:xfrm>
            <a:off x="6663035" y="6696670"/>
            <a:ext cx="685443" cy="22860"/>
          </a:xfrm>
          <a:prstGeom prst="roundRect">
            <a:avLst>
              <a:gd fmla="val 359871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5" name="Google Shape;155;p24"/>
          <p:cNvSpPr/>
          <p:nvPr/>
        </p:nvSpPr>
        <p:spPr>
          <a:xfrm>
            <a:off x="6245245" y="6487835"/>
            <a:ext cx="440650" cy="440650"/>
          </a:xfrm>
          <a:prstGeom prst="roundRect">
            <a:avLst>
              <a:gd fmla="val 18669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4"/>
          <p:cNvSpPr/>
          <p:nvPr/>
        </p:nvSpPr>
        <p:spPr>
          <a:xfrm>
            <a:off x="6396454" y="6569869"/>
            <a:ext cx="138232" cy="27658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150"/>
              <a:buFont typeface="Arial"/>
              <a:buNone/>
            </a:pPr>
            <a:r>
              <a:rPr b="0" i="0" lang="en-US" sz="2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2150" u="none" cap="none" strike="noStrike"/>
          </a:p>
        </p:txBody>
      </p:sp>
      <p:sp>
        <p:nvSpPr>
          <p:cNvPr id="157" name="Google Shape;157;p24"/>
          <p:cNvSpPr/>
          <p:nvPr/>
        </p:nvSpPr>
        <p:spPr>
          <a:xfrm>
            <a:off x="7542848" y="6463427"/>
            <a:ext cx="3884057" cy="28789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00"/>
              <a:buFont typeface="Arial"/>
              <a:buNone/>
            </a:pPr>
            <a:r>
              <a:rPr b="0" i="0" lang="en-US" sz="18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Session Timeouts &amp; Automatic Logouts</a:t>
            </a:r>
            <a:endParaRPr b="0" i="0" sz="1800" u="none" cap="none" strike="noStrike"/>
          </a:p>
        </p:txBody>
      </p:sp>
      <p:sp>
        <p:nvSpPr>
          <p:cNvPr id="158" name="Google Shape;158;p24"/>
          <p:cNvSpPr/>
          <p:nvPr/>
        </p:nvSpPr>
        <p:spPr>
          <a:xfrm>
            <a:off x="7542848" y="6868835"/>
            <a:ext cx="6402110" cy="6267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500"/>
              <a:buFont typeface="Arial"/>
              <a:buNone/>
            </a:pPr>
            <a:r>
              <a:rPr b="0" i="0" lang="en-US" sz="15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Preventing unauthorized access in case of inactivity, automatically logging out users after a set period.</a:t>
            </a:r>
            <a:endParaRPr b="0" i="0" sz="150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4" name="Google Shape;164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188976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25"/>
          <p:cNvSpPr/>
          <p:nvPr/>
        </p:nvSpPr>
        <p:spPr>
          <a:xfrm>
            <a:off x="529114" y="2305526"/>
            <a:ext cx="6423184" cy="4446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2800"/>
              <a:buFont typeface="Arial"/>
              <a:buNone/>
            </a:pPr>
            <a:r>
              <a:rPr b="0" i="0" lang="en-US" sz="28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Common Access Management Challenges</a:t>
            </a:r>
            <a:endParaRPr b="0" i="0" sz="2800" u="none" cap="none" strike="noStrike"/>
          </a:p>
        </p:txBody>
      </p:sp>
      <p:pic>
        <p:nvPicPr>
          <p:cNvPr descr="preencoded.png" id="166" name="Google Shape;166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114" y="2976920"/>
            <a:ext cx="755928" cy="1209437"/>
          </a:xfrm>
          <a:prstGeom prst="rect">
            <a:avLst/>
          </a:prstGeom>
          <a:noFill/>
          <a:ln>
            <a:noFill/>
          </a:ln>
        </p:spPr>
      </p:pic>
      <p:sp>
        <p:nvSpPr>
          <p:cNvPr id="167" name="Google Shape;167;p25"/>
          <p:cNvSpPr/>
          <p:nvPr/>
        </p:nvSpPr>
        <p:spPr>
          <a:xfrm>
            <a:off x="1511737" y="3128010"/>
            <a:ext cx="1900952" cy="222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Overprivileged Accounts</a:t>
            </a:r>
            <a:endParaRPr b="0" i="0" sz="1400" u="none" cap="none" strike="noStrike"/>
          </a:p>
        </p:txBody>
      </p:sp>
      <p:sp>
        <p:nvSpPr>
          <p:cNvPr id="168" name="Google Shape;168;p25"/>
          <p:cNvSpPr/>
          <p:nvPr/>
        </p:nvSpPr>
        <p:spPr>
          <a:xfrm>
            <a:off x="1511737" y="3440906"/>
            <a:ext cx="12589550" cy="241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Users granted more access than required, increasing the risk of unauthorized actions and data breaches.</a:t>
            </a:r>
            <a:endParaRPr b="0" i="0" sz="1150" u="none" cap="none" strike="noStrike"/>
          </a:p>
        </p:txBody>
      </p:sp>
      <p:pic>
        <p:nvPicPr>
          <p:cNvPr descr="preencoded.png" id="169" name="Google Shape;169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9114" y="4186357"/>
            <a:ext cx="755928" cy="1209437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5"/>
          <p:cNvSpPr/>
          <p:nvPr/>
        </p:nvSpPr>
        <p:spPr>
          <a:xfrm>
            <a:off x="1511737" y="4337447"/>
            <a:ext cx="1778675" cy="222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Orphaned Accounts</a:t>
            </a:r>
            <a:endParaRPr b="0" i="0" sz="1400" u="none" cap="none" strike="noStrike"/>
          </a:p>
        </p:txBody>
      </p:sp>
      <p:sp>
        <p:nvSpPr>
          <p:cNvPr id="171" name="Google Shape;171;p25"/>
          <p:cNvSpPr/>
          <p:nvPr/>
        </p:nvSpPr>
        <p:spPr>
          <a:xfrm>
            <a:off x="1511737" y="4650343"/>
            <a:ext cx="12589550" cy="241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Former employees' accounts not deactivated, leaving potential vulnerabilities for unauthorized access.</a:t>
            </a:r>
            <a:endParaRPr b="0" i="0" sz="1150" u="none" cap="none" strike="noStrike"/>
          </a:p>
        </p:txBody>
      </p:sp>
      <p:pic>
        <p:nvPicPr>
          <p:cNvPr descr="preencoded.png" id="172" name="Google Shape;172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9114" y="5395793"/>
            <a:ext cx="755928" cy="1209437"/>
          </a:xfrm>
          <a:prstGeom prst="rect">
            <a:avLst/>
          </a:prstGeom>
          <a:noFill/>
          <a:ln>
            <a:noFill/>
          </a:ln>
        </p:spPr>
      </p:pic>
      <p:sp>
        <p:nvSpPr>
          <p:cNvPr id="173" name="Google Shape;173;p25"/>
          <p:cNvSpPr/>
          <p:nvPr/>
        </p:nvSpPr>
        <p:spPr>
          <a:xfrm>
            <a:off x="1511737" y="5546884"/>
            <a:ext cx="1836658" cy="222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Weak Password Policies</a:t>
            </a:r>
            <a:endParaRPr b="0" i="0" sz="1400" u="none" cap="none" strike="noStrike"/>
          </a:p>
        </p:txBody>
      </p:sp>
      <p:sp>
        <p:nvSpPr>
          <p:cNvPr id="174" name="Google Shape;174;p25"/>
          <p:cNvSpPr/>
          <p:nvPr/>
        </p:nvSpPr>
        <p:spPr>
          <a:xfrm>
            <a:off x="1511737" y="5859780"/>
            <a:ext cx="12589550" cy="241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Default or easily guessable passwords compromising security, making accounts susceptible to brute-force attacks.</a:t>
            </a:r>
            <a:endParaRPr b="0" i="0" sz="1150" u="none" cap="none" strike="noStrike"/>
          </a:p>
        </p:txBody>
      </p:sp>
      <p:pic>
        <p:nvPicPr>
          <p:cNvPr descr="preencoded.png" id="175" name="Google Shape;175;p2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29114" y="6605230"/>
            <a:ext cx="755928" cy="1209437"/>
          </a:xfrm>
          <a:prstGeom prst="rect">
            <a:avLst/>
          </a:prstGeom>
          <a:noFill/>
          <a:ln>
            <a:noFill/>
          </a:ln>
        </p:spPr>
      </p:pic>
      <p:sp>
        <p:nvSpPr>
          <p:cNvPr id="176" name="Google Shape;176;p25"/>
          <p:cNvSpPr/>
          <p:nvPr/>
        </p:nvSpPr>
        <p:spPr>
          <a:xfrm>
            <a:off x="1511737" y="6756321"/>
            <a:ext cx="1778675" cy="2222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400"/>
              <a:buFont typeface="Arial"/>
              <a:buNone/>
            </a:pPr>
            <a:r>
              <a:rPr b="0" i="0" lang="en-US" sz="14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Lack of Audit Logs</a:t>
            </a:r>
            <a:endParaRPr b="0" i="0" sz="1400" u="none" cap="none" strike="noStrike"/>
          </a:p>
        </p:txBody>
      </p:sp>
      <p:sp>
        <p:nvSpPr>
          <p:cNvPr id="177" name="Google Shape;177;p25"/>
          <p:cNvSpPr/>
          <p:nvPr/>
        </p:nvSpPr>
        <p:spPr>
          <a:xfrm>
            <a:off x="1511737" y="7069217"/>
            <a:ext cx="12589550" cy="2419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21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150"/>
              <a:buFont typeface="Arial"/>
              <a:buNone/>
            </a:pPr>
            <a:r>
              <a:rPr b="0" i="0" lang="en-US" sz="11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No monitoring of access requests and changes, making it difficult to track unauthorized access and identify vulnerabilities.</a:t>
            </a:r>
            <a:endParaRPr b="0" i="0" sz="11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6"/>
          <p:cNvSpPr/>
          <p:nvPr/>
        </p:nvSpPr>
        <p:spPr>
          <a:xfrm>
            <a:off x="715089" y="563047"/>
            <a:ext cx="8783003" cy="6009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33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3750"/>
              <a:buFont typeface="Arial"/>
              <a:buNone/>
            </a:pPr>
            <a:r>
              <a:rPr b="0" i="0" lang="en-US" sz="375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Best Practices for Securing Remote Access</a:t>
            </a:r>
            <a:endParaRPr b="0" i="0" sz="3750" u="none" cap="none" strike="noStrike"/>
          </a:p>
        </p:txBody>
      </p:sp>
      <p:pic>
        <p:nvPicPr>
          <p:cNvPr descr="preencoded.png" id="184" name="Google Shape;184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98376" y="1572578"/>
            <a:ext cx="1633418" cy="1485186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6"/>
          <p:cNvSpPr/>
          <p:nvPr/>
        </p:nvSpPr>
        <p:spPr>
          <a:xfrm>
            <a:off x="3951208" y="2302907"/>
            <a:ext cx="127635" cy="4086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000" u="none" cap="none" strike="noStrike"/>
          </a:p>
        </p:txBody>
      </p:sp>
      <p:sp>
        <p:nvSpPr>
          <p:cNvPr id="186" name="Google Shape;186;p26"/>
          <p:cNvSpPr/>
          <p:nvPr/>
        </p:nvSpPr>
        <p:spPr>
          <a:xfrm>
            <a:off x="5036106" y="1940243"/>
            <a:ext cx="2690336" cy="3003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02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Zero Trust Security Model</a:t>
            </a:r>
            <a:endParaRPr b="0" i="0" sz="1850" u="none" cap="none" strike="noStrike"/>
          </a:p>
        </p:txBody>
      </p:sp>
      <p:sp>
        <p:nvSpPr>
          <p:cNvPr id="187" name="Google Shape;187;p26"/>
          <p:cNvSpPr/>
          <p:nvPr/>
        </p:nvSpPr>
        <p:spPr>
          <a:xfrm>
            <a:off x="5036106" y="2363153"/>
            <a:ext cx="6637853" cy="3268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Never assume trust; verify every access request and enforce strict security policies.</a:t>
            </a:r>
            <a:endParaRPr b="0" i="0" sz="1600" u="none" cap="none" strike="noStrike"/>
          </a:p>
        </p:txBody>
      </p:sp>
      <p:sp>
        <p:nvSpPr>
          <p:cNvPr id="188" name="Google Shape;188;p26"/>
          <p:cNvSpPr/>
          <p:nvPr/>
        </p:nvSpPr>
        <p:spPr>
          <a:xfrm>
            <a:off x="4882872" y="3073718"/>
            <a:ext cx="8981361" cy="11430"/>
          </a:xfrm>
          <a:prstGeom prst="roundRect">
            <a:avLst>
              <a:gd fmla="val 750757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89" name="Google Shape;189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381607" y="3108841"/>
            <a:ext cx="3266956" cy="1485186"/>
          </a:xfrm>
          <a:prstGeom prst="rect">
            <a:avLst/>
          </a:prstGeom>
          <a:noFill/>
          <a:ln>
            <a:noFill/>
          </a:ln>
        </p:spPr>
      </p:pic>
      <p:sp>
        <p:nvSpPr>
          <p:cNvPr id="190" name="Google Shape;190;p26"/>
          <p:cNvSpPr/>
          <p:nvPr/>
        </p:nvSpPr>
        <p:spPr>
          <a:xfrm>
            <a:off x="3951208" y="3647122"/>
            <a:ext cx="127635" cy="4086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2000" u="none" cap="none" strike="noStrike"/>
          </a:p>
        </p:txBody>
      </p:sp>
      <p:sp>
        <p:nvSpPr>
          <p:cNvPr id="191" name="Google Shape;191;p26"/>
          <p:cNvSpPr/>
          <p:nvPr/>
        </p:nvSpPr>
        <p:spPr>
          <a:xfrm>
            <a:off x="5852874" y="3476506"/>
            <a:ext cx="2901196" cy="3003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02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Endpoint Security Solutions</a:t>
            </a:r>
            <a:endParaRPr b="0" i="0" sz="1850" u="none" cap="none" strike="noStrike"/>
          </a:p>
        </p:txBody>
      </p:sp>
      <p:sp>
        <p:nvSpPr>
          <p:cNvPr id="192" name="Google Shape;192;p26"/>
          <p:cNvSpPr/>
          <p:nvPr/>
        </p:nvSpPr>
        <p:spPr>
          <a:xfrm>
            <a:off x="5852874" y="3899416"/>
            <a:ext cx="6483548" cy="32682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Use antivirus, firewalls, and device encryption to protect endpoints from threats.</a:t>
            </a:r>
            <a:endParaRPr b="0" i="0" sz="1600" u="none" cap="none" strike="noStrike"/>
          </a:p>
        </p:txBody>
      </p:sp>
      <p:sp>
        <p:nvSpPr>
          <p:cNvPr id="193" name="Google Shape;193;p26"/>
          <p:cNvSpPr/>
          <p:nvPr/>
        </p:nvSpPr>
        <p:spPr>
          <a:xfrm>
            <a:off x="5699641" y="4609981"/>
            <a:ext cx="8164592" cy="11430"/>
          </a:xfrm>
          <a:prstGeom prst="roundRect">
            <a:avLst>
              <a:gd fmla="val 750757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94" name="Google Shape;194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564838" y="4645104"/>
            <a:ext cx="4900493" cy="1485186"/>
          </a:xfrm>
          <a:prstGeom prst="rect">
            <a:avLst/>
          </a:prstGeom>
          <a:noFill/>
          <a:ln>
            <a:noFill/>
          </a:ln>
        </p:spPr>
      </p:pic>
      <p:sp>
        <p:nvSpPr>
          <p:cNvPr id="195" name="Google Shape;195;p26"/>
          <p:cNvSpPr/>
          <p:nvPr/>
        </p:nvSpPr>
        <p:spPr>
          <a:xfrm>
            <a:off x="3951208" y="5183386"/>
            <a:ext cx="127635" cy="4086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3</a:t>
            </a:r>
            <a:endParaRPr b="0" i="0" sz="2000" u="none" cap="none" strike="noStrike"/>
          </a:p>
        </p:txBody>
      </p:sp>
      <p:sp>
        <p:nvSpPr>
          <p:cNvPr id="196" name="Google Shape;196;p26"/>
          <p:cNvSpPr/>
          <p:nvPr/>
        </p:nvSpPr>
        <p:spPr>
          <a:xfrm>
            <a:off x="6669643" y="4849416"/>
            <a:ext cx="3133844" cy="3003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02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Virtual Private Network (VPN)</a:t>
            </a:r>
            <a:endParaRPr b="0" i="0" sz="1850" u="none" cap="none" strike="noStrike"/>
          </a:p>
        </p:txBody>
      </p:sp>
      <p:sp>
        <p:nvSpPr>
          <p:cNvPr id="197" name="Google Shape;197;p26"/>
          <p:cNvSpPr/>
          <p:nvPr/>
        </p:nvSpPr>
        <p:spPr>
          <a:xfrm>
            <a:off x="6669643" y="5272326"/>
            <a:ext cx="7041356" cy="6536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Encrypt remote connections to protect data from eavesdropping and unauthorized access.</a:t>
            </a:r>
            <a:endParaRPr b="0" i="0" sz="1600" u="none" cap="none" strike="noStrike"/>
          </a:p>
        </p:txBody>
      </p:sp>
      <p:sp>
        <p:nvSpPr>
          <p:cNvPr id="198" name="Google Shape;198;p26"/>
          <p:cNvSpPr/>
          <p:nvPr/>
        </p:nvSpPr>
        <p:spPr>
          <a:xfrm>
            <a:off x="6516410" y="6146244"/>
            <a:ext cx="7347823" cy="11430"/>
          </a:xfrm>
          <a:prstGeom prst="roundRect">
            <a:avLst>
              <a:gd fmla="val 750757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99" name="Google Shape;199;p2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48070" y="6181368"/>
            <a:ext cx="6534031" cy="1485186"/>
          </a:xfrm>
          <a:prstGeom prst="rect">
            <a:avLst/>
          </a:prstGeom>
          <a:noFill/>
          <a:ln>
            <a:noFill/>
          </a:ln>
        </p:spPr>
      </p:pic>
      <p:sp>
        <p:nvSpPr>
          <p:cNvPr id="200" name="Google Shape;200;p26"/>
          <p:cNvSpPr/>
          <p:nvPr/>
        </p:nvSpPr>
        <p:spPr>
          <a:xfrm>
            <a:off x="3951208" y="6719649"/>
            <a:ext cx="127635" cy="40862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000"/>
              <a:buFont typeface="Arial"/>
              <a:buNone/>
            </a:pPr>
            <a:r>
              <a:rPr b="0" i="0" lang="en-US" sz="20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4</a:t>
            </a:r>
            <a:endParaRPr b="0" i="0" sz="2000" u="none" cap="none" strike="noStrike"/>
          </a:p>
        </p:txBody>
      </p:sp>
      <p:sp>
        <p:nvSpPr>
          <p:cNvPr id="201" name="Google Shape;201;p26"/>
          <p:cNvSpPr/>
          <p:nvPr/>
        </p:nvSpPr>
        <p:spPr>
          <a:xfrm>
            <a:off x="7486412" y="6385679"/>
            <a:ext cx="3563898" cy="30039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027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Zero Trust Network Access (ZTNA)</a:t>
            </a:r>
            <a:endParaRPr b="0" i="0" sz="1850" u="none" cap="none" strike="noStrike"/>
          </a:p>
        </p:txBody>
      </p:sp>
      <p:sp>
        <p:nvSpPr>
          <p:cNvPr id="202" name="Google Shape;202;p26"/>
          <p:cNvSpPr/>
          <p:nvPr/>
        </p:nvSpPr>
        <p:spPr>
          <a:xfrm>
            <a:off x="7486412" y="6808589"/>
            <a:ext cx="6224587" cy="6536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600"/>
              <a:buFont typeface="Arial"/>
              <a:buNone/>
            </a:pPr>
            <a:r>
              <a:rPr b="0" i="0" lang="en-US" sz="16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Securely connect users to applications without exposing internal networks, providing granular access control.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7"/>
          <p:cNvSpPr/>
          <p:nvPr/>
        </p:nvSpPr>
        <p:spPr>
          <a:xfrm>
            <a:off x="837724" y="1531858"/>
            <a:ext cx="10331768" cy="70401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D73AD7"/>
              </a:buClr>
              <a:buSzPts val="4400"/>
              <a:buFont typeface="Arial"/>
              <a:buNone/>
            </a:pPr>
            <a:r>
              <a:rPr b="0" i="0" lang="en-US" sz="4400" u="none" cap="none" strike="noStrike">
                <a:solidFill>
                  <a:srgbClr val="D73AD7"/>
                </a:solidFill>
                <a:latin typeface="Arial"/>
                <a:ea typeface="Arial"/>
                <a:cs typeface="Arial"/>
                <a:sym typeface="Arial"/>
              </a:rPr>
              <a:t>VPN vs. Zero Trust Network Access (ZTNA)</a:t>
            </a:r>
            <a:endParaRPr b="0" i="0" sz="4400" u="none" cap="none" strike="noStrike"/>
          </a:p>
        </p:txBody>
      </p:sp>
      <p:sp>
        <p:nvSpPr>
          <p:cNvPr id="209" name="Google Shape;209;p27"/>
          <p:cNvSpPr/>
          <p:nvPr/>
        </p:nvSpPr>
        <p:spPr>
          <a:xfrm>
            <a:off x="837724" y="2714625"/>
            <a:ext cx="3238738" cy="1740218"/>
          </a:xfrm>
          <a:prstGeom prst="roundRect">
            <a:avLst>
              <a:gd fmla="val 5777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27"/>
          <p:cNvSpPr/>
          <p:nvPr/>
        </p:nvSpPr>
        <p:spPr>
          <a:xfrm>
            <a:off x="1084659" y="3345418"/>
            <a:ext cx="149543" cy="4786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57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50"/>
              <a:buFont typeface="Arial"/>
              <a:buNone/>
            </a:pPr>
            <a:r>
              <a:rPr b="0" i="0" lang="en-US" sz="2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1</a:t>
            </a:r>
            <a:endParaRPr b="0" i="0" sz="2350" u="none" cap="none" strike="noStrike"/>
          </a:p>
        </p:txBody>
      </p:sp>
      <p:sp>
        <p:nvSpPr>
          <p:cNvPr id="211" name="Google Shape;211;p27"/>
          <p:cNvSpPr/>
          <p:nvPr/>
        </p:nvSpPr>
        <p:spPr>
          <a:xfrm>
            <a:off x="4315778" y="2953941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VPN</a:t>
            </a:r>
            <a:endParaRPr b="0" i="0" sz="2200" u="none" cap="none" strike="noStrike"/>
          </a:p>
        </p:txBody>
      </p:sp>
      <p:sp>
        <p:nvSpPr>
          <p:cNvPr id="212" name="Google Shape;212;p27"/>
          <p:cNvSpPr/>
          <p:nvPr/>
        </p:nvSpPr>
        <p:spPr>
          <a:xfrm>
            <a:off x="4315778" y="3449479"/>
            <a:ext cx="9237583" cy="76604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Encrypts traffic between the user and the network but may allow unauthorized lateral movement within the network.</a:t>
            </a:r>
            <a:endParaRPr b="0" i="0" sz="1850" u="none" cap="none" strike="noStrike"/>
          </a:p>
        </p:txBody>
      </p:sp>
      <p:sp>
        <p:nvSpPr>
          <p:cNvPr id="213" name="Google Shape;213;p27"/>
          <p:cNvSpPr/>
          <p:nvPr/>
        </p:nvSpPr>
        <p:spPr>
          <a:xfrm>
            <a:off x="4196120" y="4439603"/>
            <a:ext cx="9476899" cy="15240"/>
          </a:xfrm>
          <a:prstGeom prst="roundRect">
            <a:avLst>
              <a:gd fmla="val 659712" name="adj"/>
            </a:avLst>
          </a:prstGeom>
          <a:solidFill>
            <a:srgbClr val="DABADD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4" name="Google Shape;214;p27"/>
          <p:cNvSpPr/>
          <p:nvPr/>
        </p:nvSpPr>
        <p:spPr>
          <a:xfrm>
            <a:off x="837724" y="4574500"/>
            <a:ext cx="6477476" cy="2123242"/>
          </a:xfrm>
          <a:prstGeom prst="roundRect">
            <a:avLst>
              <a:gd fmla="val 4735" name="adj"/>
            </a:avLst>
          </a:prstGeom>
          <a:solidFill>
            <a:srgbClr val="F4D4F7"/>
          </a:solidFill>
          <a:ln cap="flat" cmpd="sng" w="9525">
            <a:solidFill>
              <a:srgbClr val="DABADD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27"/>
          <p:cNvSpPr/>
          <p:nvPr/>
        </p:nvSpPr>
        <p:spPr>
          <a:xfrm>
            <a:off x="1084659" y="5396746"/>
            <a:ext cx="149543" cy="4786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574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350"/>
              <a:buFont typeface="Arial"/>
              <a:buNone/>
            </a:pPr>
            <a:r>
              <a:rPr b="0" i="0" lang="en-US" sz="23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2</a:t>
            </a:r>
            <a:endParaRPr b="0" i="0" sz="2350" u="none" cap="none" strike="noStrike"/>
          </a:p>
        </p:txBody>
      </p:sp>
      <p:sp>
        <p:nvSpPr>
          <p:cNvPr id="216" name="Google Shape;216;p27"/>
          <p:cNvSpPr/>
          <p:nvPr/>
        </p:nvSpPr>
        <p:spPr>
          <a:xfrm>
            <a:off x="7554516" y="4813816"/>
            <a:ext cx="2816185" cy="3519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2200"/>
              <a:buFont typeface="Arial"/>
              <a:buNone/>
            </a:pPr>
            <a:r>
              <a:rPr b="0" i="0" lang="en-US" sz="220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ZTNA</a:t>
            </a:r>
            <a:endParaRPr b="0" i="0" sz="2200" u="none" cap="none" strike="noStrike"/>
          </a:p>
        </p:txBody>
      </p:sp>
      <p:sp>
        <p:nvSpPr>
          <p:cNvPr id="217" name="Google Shape;217;p27"/>
          <p:cNvSpPr/>
          <p:nvPr/>
        </p:nvSpPr>
        <p:spPr>
          <a:xfrm>
            <a:off x="7554516" y="5309354"/>
            <a:ext cx="5998845" cy="114907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162"/>
              </a:lnSpc>
              <a:spcBef>
                <a:spcPts val="0"/>
              </a:spcBef>
              <a:spcAft>
                <a:spcPts val="0"/>
              </a:spcAft>
              <a:buClr>
                <a:srgbClr val="272525"/>
              </a:buClr>
              <a:buSzPts val="1850"/>
              <a:buFont typeface="Arial"/>
              <a:buNone/>
            </a:pPr>
            <a:r>
              <a:rPr b="0" i="0" lang="en-US" sz="1850" u="none" cap="none" strike="noStrike">
                <a:solidFill>
                  <a:srgbClr val="272525"/>
                </a:solidFill>
                <a:latin typeface="Arial"/>
                <a:ea typeface="Arial"/>
                <a:cs typeface="Arial"/>
                <a:sym typeface="Arial"/>
              </a:rPr>
              <a:t>Grants access based on identity verification, least privilege principles, and continuous authentication, preventing lateral movement.</a:t>
            </a:r>
            <a:endParaRPr b="0" i="0" sz="18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